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92"/>
    <p:restoredTop sz="94621"/>
  </p:normalViewPr>
  <p:slideViewPr>
    <p:cSldViewPr snapToGrid="0" snapToObjects="1">
      <p:cViewPr>
        <p:scale>
          <a:sx n="102" d="100"/>
          <a:sy n="102" d="100"/>
        </p:scale>
        <p:origin x="6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36E8F-1965-6C44-A7B5-03BB9B497561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79E4CB-2F94-6A4A-B706-6952FC9133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01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D008-60B2-0246-B113-8E855462598C}" type="datetimeFigureOut">
              <a:rPr lang="en-GB" smtClean="0"/>
              <a:t>05/10/2017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1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Network Analysis</a:t>
            </a:r>
            <a:endParaRPr lang="en-GB" dirty="0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5015" y="4900063"/>
            <a:ext cx="1206969" cy="1699453"/>
          </a:xfrm>
          <a:prstGeom prst="rect">
            <a:avLst/>
          </a:prstGeom>
        </p:spPr>
      </p:pic>
      <p:sp>
        <p:nvSpPr>
          <p:cNvPr id="5" name="Content Placeholder 5"/>
          <p:cNvSpPr txBox="1">
            <a:spLocks/>
          </p:cNvSpPr>
          <p:nvPr/>
        </p:nvSpPr>
        <p:spPr>
          <a:xfrm>
            <a:off x="3621984" y="4900064"/>
            <a:ext cx="3886200" cy="1699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Alex D Singleton, Seth E </a:t>
            </a:r>
            <a:r>
              <a:rPr lang="en-GB" dirty="0" err="1" smtClean="0"/>
              <a:t>Spielman</a:t>
            </a:r>
            <a:r>
              <a:rPr lang="en-GB" dirty="0" smtClean="0"/>
              <a:t>, David C </a:t>
            </a:r>
            <a:r>
              <a:rPr lang="en-GB" dirty="0" err="1" smtClean="0"/>
              <a:t>Folch</a:t>
            </a:r>
            <a:r>
              <a:rPr lang="en-GB" dirty="0" smtClean="0"/>
              <a:t> (2017) Urban Analytics. London: Sage.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22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Describing a Network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718" y="1825625"/>
            <a:ext cx="7858563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05573" y="6176963"/>
            <a:ext cx="50601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Some common metrics used to describe the properties of networks </a:t>
            </a:r>
          </a:p>
        </p:txBody>
      </p:sp>
    </p:spTree>
    <p:extLst>
      <p:ext uri="{BB962C8B-B14F-4D97-AF65-F5344CB8AC3E}">
        <p14:creationId xmlns:p14="http://schemas.microsoft.com/office/powerpoint/2010/main" val="956387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Describing a Network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8650" y="2065183"/>
            <a:ext cx="7886700" cy="336483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07790" y="5804511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Three network centrality measures calculated with </a:t>
            </a:r>
            <a:r>
              <a:rPr lang="en-GB" sz="1400" dirty="0" err="1"/>
              <a:t>color</a:t>
            </a:r>
            <a:r>
              <a:rPr lang="en-GB" sz="1400" dirty="0"/>
              <a:t> band break points uniformly selected, therefore maintaining the same network and layout in each example </a:t>
            </a:r>
          </a:p>
        </p:txBody>
      </p:sp>
    </p:spTree>
    <p:extLst>
      <p:ext uri="{BB962C8B-B14F-4D97-AF65-F5344CB8AC3E}">
        <p14:creationId xmlns:p14="http://schemas.microsoft.com/office/powerpoint/2010/main" val="1496425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Describing a Network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2956" y="1690689"/>
            <a:ext cx="5538492" cy="500594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41383" y="2183819"/>
            <a:ext cx="321589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Eigenvector centrality is plotted again with the same network and </a:t>
            </a:r>
            <a:r>
              <a:rPr lang="en-GB" sz="1400" dirty="0" err="1"/>
              <a:t>color</a:t>
            </a:r>
            <a:r>
              <a:rPr lang="en-GB" sz="1400" dirty="0"/>
              <a:t> options, but now the layout is arranged by the geographic location of the nodes (in this case, the centroid of a census zone geography for Liverpool and recorded commuting ow). The most highly connected nodes (with highest eigenvector values – the darker </a:t>
            </a:r>
            <a:r>
              <a:rPr lang="en-GB" sz="1400" dirty="0" err="1"/>
              <a:t>colors</a:t>
            </a:r>
            <a:r>
              <a:rPr lang="en-GB" sz="1400" dirty="0"/>
              <a:t>) predominantly cluster within the city </a:t>
            </a:r>
            <a:r>
              <a:rPr lang="en-GB" sz="1400" dirty="0" err="1"/>
              <a:t>center</a:t>
            </a:r>
            <a:r>
              <a:rPr lang="en-GB" sz="1400" dirty="0"/>
              <a:t> where the main areas for employment are located </a:t>
            </a:r>
          </a:p>
        </p:txBody>
      </p:sp>
    </p:spTree>
    <p:extLst>
      <p:ext uri="{BB962C8B-B14F-4D97-AF65-F5344CB8AC3E}">
        <p14:creationId xmlns:p14="http://schemas.microsoft.com/office/powerpoint/2010/main" val="1393296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and Human </a:t>
            </a:r>
            <a:r>
              <a:rPr lang="en-US" dirty="0" smtClean="0"/>
              <a:t>Dynamics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redominately </a:t>
            </a:r>
            <a:r>
              <a:rPr lang="en-US" dirty="0"/>
              <a:t>bound to fixed </a:t>
            </a:r>
            <a:r>
              <a:rPr lang="en-US" dirty="0" smtClean="0"/>
              <a:t>paths</a:t>
            </a:r>
          </a:p>
          <a:p>
            <a:pPr lvl="1"/>
            <a:r>
              <a:rPr lang="en-US" dirty="0" smtClean="0"/>
              <a:t>Capacity constrained </a:t>
            </a:r>
            <a:r>
              <a:rPr lang="en-US" dirty="0"/>
              <a:t>by the available </a:t>
            </a:r>
            <a:r>
              <a:rPr lang="en-US" dirty="0" smtClean="0"/>
              <a:t>infrastructure</a:t>
            </a:r>
          </a:p>
          <a:p>
            <a:r>
              <a:rPr lang="en-US" dirty="0"/>
              <a:t>When flow volume within a network nears capacity, mobility can slow or stop </a:t>
            </a:r>
          </a:p>
          <a:p>
            <a:r>
              <a:rPr lang="en-US" i="1" dirty="0"/>
              <a:t>Human dynamics </a:t>
            </a:r>
            <a:r>
              <a:rPr lang="en-US" dirty="0"/>
              <a:t>relate to our interactions and movements within cities which occur over a variety of temporal scales 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7177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and Human Dynamics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0745" y="1440543"/>
            <a:ext cx="4531989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56559" y="5942567"/>
            <a:ext cx="59874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The </a:t>
            </a:r>
            <a:r>
              <a:rPr lang="en-GB" sz="1400" dirty="0" smtClean="0"/>
              <a:t>flow </a:t>
            </a:r>
            <a:r>
              <a:rPr lang="en-GB" sz="1400" dirty="0"/>
              <a:t>of graduates from Manchester to their </a:t>
            </a:r>
            <a:r>
              <a:rPr lang="en-GB" sz="1400" dirty="0" smtClean="0"/>
              <a:t>first </a:t>
            </a:r>
            <a:r>
              <a:rPr lang="en-GB" sz="1400" dirty="0"/>
              <a:t>destinations of employment as recorded by the UK Higher Education Statistics Agency </a:t>
            </a:r>
            <a:endParaRPr lang="en-GB" sz="1400" dirty="0" smtClean="0"/>
          </a:p>
          <a:p>
            <a:r>
              <a:rPr lang="en-GB" sz="1400" i="1" dirty="0"/>
              <a:t>Source</a:t>
            </a:r>
            <a:r>
              <a:rPr lang="en-GB" sz="1400" dirty="0"/>
              <a:t>: Duncan Smith (</a:t>
            </a:r>
            <a:r>
              <a:rPr lang="en-GB" sz="1400" dirty="0" err="1"/>
              <a:t>citygeographics.org</a:t>
            </a:r>
            <a:r>
              <a:rPr lang="en-GB" sz="1400" dirty="0"/>
              <a:t>). Reprinted with permission. 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928954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and Human Dynamics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2626" y="1825625"/>
            <a:ext cx="6918747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40477" y="6311899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The </a:t>
            </a:r>
            <a:r>
              <a:rPr lang="en-GB" sz="1400" dirty="0" err="1" smtClean="0"/>
              <a:t>FLow</a:t>
            </a:r>
            <a:r>
              <a:rPr lang="en-GB" sz="1400" dirty="0" smtClean="0"/>
              <a:t> </a:t>
            </a:r>
            <a:r>
              <a:rPr lang="en-GB" sz="1400" dirty="0"/>
              <a:t>of car journeys within Singapore </a:t>
            </a:r>
            <a:endParaRPr lang="en-GB" sz="1400" dirty="0" smtClean="0"/>
          </a:p>
          <a:p>
            <a:r>
              <a:rPr lang="en-GB" sz="1400" dirty="0" smtClean="0"/>
              <a:t>Source</a:t>
            </a:r>
            <a:r>
              <a:rPr lang="en-GB" sz="1400" dirty="0"/>
              <a:t>: Clio </a:t>
            </a:r>
            <a:r>
              <a:rPr lang="en-GB" sz="1400" dirty="0" err="1"/>
              <a:t>Andris</a:t>
            </a:r>
            <a:r>
              <a:rPr lang="en-GB" sz="1400" dirty="0"/>
              <a:t> (https://</a:t>
            </a:r>
            <a:r>
              <a:rPr lang="en-GB" sz="1400" dirty="0" err="1"/>
              <a:t>sites.google.com</a:t>
            </a:r>
            <a:r>
              <a:rPr lang="en-GB" sz="1400" dirty="0"/>
              <a:t>/site/</a:t>
            </a:r>
            <a:r>
              <a:rPr lang="en-GB" sz="1400" dirty="0" err="1"/>
              <a:t>clioandris</a:t>
            </a:r>
            <a:r>
              <a:rPr lang="en-GB" sz="14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44125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and Human Dynamics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599" y="1440168"/>
            <a:ext cx="6930801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75347" y="6006602"/>
            <a:ext cx="563044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Fast human dynamics recorded through a live bike share map for London</a:t>
            </a:r>
            <a:br>
              <a:rPr lang="en-GB" sz="1400" dirty="0"/>
            </a:br>
            <a:r>
              <a:rPr lang="en-GB" sz="1400" dirty="0"/>
              <a:t>Source: Oliver O’Brien, University College London, http://</a:t>
            </a:r>
            <a:r>
              <a:rPr lang="en-GB" sz="1400" dirty="0" err="1"/>
              <a:t>bikes.oobrien.com</a:t>
            </a:r>
            <a:r>
              <a:rPr lang="en-GB" sz="1400" dirty="0"/>
              <a:t>/. Reprinted 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993882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Disruptive Effects of Networks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Uber</a:t>
            </a:r>
          </a:p>
          <a:p>
            <a:pPr lvl="1"/>
            <a:r>
              <a:rPr lang="en-GB" dirty="0"/>
              <a:t>“transportation network company” (Utilities 2013) </a:t>
            </a:r>
            <a:endParaRPr lang="en-GB" dirty="0" smtClean="0"/>
          </a:p>
          <a:p>
            <a:pPr lvl="1"/>
            <a:r>
              <a:rPr lang="en-GB" dirty="0" smtClean="0"/>
              <a:t>directly </a:t>
            </a:r>
            <a:r>
              <a:rPr lang="en-GB" dirty="0"/>
              <a:t>connects passengers with drivers through a mobile platform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 Users of the Uber app are linked into a network of drivers providing services within the requested locality.</a:t>
            </a:r>
          </a:p>
          <a:p>
            <a:pPr lvl="1"/>
            <a:r>
              <a:rPr lang="en-GB" dirty="0" smtClean="0"/>
              <a:t>Enables ride sharing 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5879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Disruptive Effects of Networks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5359" y="1825625"/>
            <a:ext cx="6345102" cy="39707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80153" y="5942567"/>
            <a:ext cx="666384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Visualization on the </a:t>
            </a:r>
            <a:r>
              <a:rPr lang="en-GB" sz="1400" dirty="0" err="1"/>
              <a:t>hubcab.org</a:t>
            </a:r>
            <a:r>
              <a:rPr lang="en-GB" sz="1400" dirty="0"/>
              <a:t> website, illustrating cab-sharing bene </a:t>
            </a:r>
            <a:r>
              <a:rPr lang="en-GB" sz="1400" dirty="0" err="1"/>
              <a:t>ts</a:t>
            </a:r>
            <a:r>
              <a:rPr lang="en-GB" sz="1400" dirty="0"/>
              <a:t> generated from analysis of 170 million taxi cab trips over a year within NYC </a:t>
            </a:r>
          </a:p>
          <a:p>
            <a:r>
              <a:rPr lang="en-GB" sz="1400" dirty="0"/>
              <a:t>Source: MIT </a:t>
            </a:r>
            <a:r>
              <a:rPr lang="en-GB" sz="1400" dirty="0" err="1"/>
              <a:t>Senseable</a:t>
            </a:r>
            <a:r>
              <a:rPr lang="en-GB" sz="1400" dirty="0"/>
              <a:t> City Lab – </a:t>
            </a:r>
            <a:r>
              <a:rPr lang="en-GB" sz="1400" dirty="0" err="1"/>
              <a:t>hubcab.org</a:t>
            </a:r>
            <a:r>
              <a:rPr lang="en-GB" sz="1400" dirty="0"/>
              <a:t>. Reproduced 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2087910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Networks and Urban Morphology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spatial arrangement of built features within cities and the dynamic </a:t>
            </a:r>
            <a:r>
              <a:rPr lang="en-US" dirty="0" smtClean="0"/>
              <a:t>processes </a:t>
            </a:r>
            <a:r>
              <a:rPr lang="en-US" dirty="0"/>
              <a:t>through which they are created are often referred to as urban morphology. </a:t>
            </a:r>
            <a:endParaRPr lang="en-US" dirty="0" smtClean="0"/>
          </a:p>
          <a:p>
            <a:pPr lvl="1"/>
            <a:r>
              <a:rPr lang="en-US" dirty="0"/>
              <a:t>Physical networks such as road infrastructure are morphological </a:t>
            </a:r>
            <a:r>
              <a:rPr lang="en-US" dirty="0" smtClean="0"/>
              <a:t>features</a:t>
            </a:r>
            <a:endParaRPr lang="en-US" dirty="0"/>
          </a:p>
          <a:p>
            <a:r>
              <a:rPr lang="en-US" dirty="0"/>
              <a:t>Urban morphology is therefore linked to social inter- action by enhancing or constraining relationships between people </a:t>
            </a:r>
            <a:endParaRPr lang="en-US" dirty="0" smtClean="0"/>
          </a:p>
          <a:p>
            <a:r>
              <a:rPr lang="en-US" dirty="0" smtClean="0"/>
              <a:t>Interrelationship </a:t>
            </a:r>
            <a:r>
              <a:rPr lang="en-US" dirty="0"/>
              <a:t>between urban morphology and behavioral outcomes has long been the focus of much research within urban design and </a:t>
            </a:r>
            <a:r>
              <a:rPr lang="en-US" dirty="0" smtClean="0"/>
              <a:t>planning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49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Learning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How network representations provide a framework to explore the form and </a:t>
            </a:r>
            <a:r>
              <a:rPr lang="en-US" dirty="0" smtClean="0"/>
              <a:t>function </a:t>
            </a:r>
            <a:r>
              <a:rPr lang="en-US" dirty="0"/>
              <a:t>of cities. </a:t>
            </a:r>
          </a:p>
          <a:p>
            <a:r>
              <a:rPr lang="en-US" dirty="0"/>
              <a:t> How objects, connections, and their attributes can be represented as nodes and edges within graphs. </a:t>
            </a:r>
          </a:p>
          <a:p>
            <a:r>
              <a:rPr lang="en-US" dirty="0"/>
              <a:t> Networks can represent both physical and relational aspects of human activities within urban systems. </a:t>
            </a:r>
          </a:p>
          <a:p>
            <a:r>
              <a:rPr lang="en-US" dirty="0"/>
              <a:t> A range of analysis techniques that enable insight to be extracted from network structures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02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Networks and Urban Morphology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309" y="1690689"/>
            <a:ext cx="7327382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14650" y="6253556"/>
            <a:ext cx="622935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/>
              <a:t>DepthmapX</a:t>
            </a:r>
            <a:r>
              <a:rPr lang="en-GB" sz="1400" dirty="0"/>
              <a:t> software showing axial lines derived for a section of streets in London </a:t>
            </a:r>
          </a:p>
          <a:p>
            <a:r>
              <a:rPr lang="en-GB" sz="1400" dirty="0"/>
              <a:t>Source: </a:t>
            </a:r>
            <a:r>
              <a:rPr lang="en-GB" sz="1400" dirty="0" err="1"/>
              <a:t>DepthmapX</a:t>
            </a:r>
            <a:r>
              <a:rPr lang="en-GB" sz="1400" dirty="0"/>
              <a:t> – https://</a:t>
            </a:r>
            <a:r>
              <a:rPr lang="en-GB" sz="1400" dirty="0" err="1"/>
              <a:t>varoudis.github.io</a:t>
            </a:r>
            <a:r>
              <a:rPr lang="en-GB" sz="1400" dirty="0"/>
              <a:t>/</a:t>
            </a:r>
            <a:r>
              <a:rPr lang="en-GB" sz="1400" dirty="0" err="1"/>
              <a:t>depthmapX</a:t>
            </a:r>
            <a:r>
              <a:rPr lang="en-GB" sz="1400" dirty="0"/>
              <a:t>/, </a:t>
            </a:r>
          </a:p>
        </p:txBody>
      </p:sp>
    </p:spTree>
    <p:extLst>
      <p:ext uri="{BB962C8B-B14F-4D97-AF65-F5344CB8AC3E}">
        <p14:creationId xmlns:p14="http://schemas.microsoft.com/office/powerpoint/2010/main" val="5467171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Networks and Human Progress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Networks provide a mechanism for rapid communication between citizens, which can take a number of forms. </a:t>
            </a:r>
          </a:p>
          <a:p>
            <a:r>
              <a:rPr lang="en-US" dirty="0" smtClean="0"/>
              <a:t>Exchange </a:t>
            </a:r>
            <a:r>
              <a:rPr lang="en-US" dirty="0"/>
              <a:t>of </a:t>
            </a:r>
            <a:r>
              <a:rPr lang="en-US" dirty="0" smtClean="0"/>
              <a:t>information </a:t>
            </a:r>
            <a:r>
              <a:rPr lang="en-US" dirty="0"/>
              <a:t>between all members or limited specific subgroups, and can be made up of different mixes of virtual or real-world connections. </a:t>
            </a:r>
            <a:endParaRPr lang="en-US" dirty="0" smtClean="0"/>
          </a:p>
          <a:p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AMBER Alerts</a:t>
            </a:r>
          </a:p>
          <a:p>
            <a:pPr lvl="1"/>
            <a:r>
              <a:rPr lang="en-US" dirty="0" smtClean="0"/>
              <a:t>Open Data</a:t>
            </a:r>
          </a:p>
          <a:p>
            <a:pPr lvl="1"/>
            <a:r>
              <a:rPr lang="en-US" dirty="0" smtClean="0"/>
              <a:t>311 Calls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37711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74" y="637435"/>
            <a:ext cx="8204200" cy="5232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24826" y="6176861"/>
            <a:ext cx="5617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smtClean="0"/>
              <a:t>A map </a:t>
            </a:r>
            <a:r>
              <a:rPr lang="en-GB" sz="1400" dirty="0"/>
              <a:t>of rat sightings in New York created using 311 Open Data Source: Benjamin E. Myers (http://</a:t>
            </a:r>
            <a:r>
              <a:rPr lang="en-GB" sz="1400" dirty="0" err="1"/>
              <a:t>benjmyers.com</a:t>
            </a:r>
            <a:r>
              <a:rPr lang="en-GB" sz="1400" dirty="0"/>
              <a:t>/</a:t>
            </a:r>
            <a:r>
              <a:rPr lang="en-GB" sz="1400" dirty="0" err="1"/>
              <a:t>ratmap</a:t>
            </a:r>
            <a:r>
              <a:rPr lang="en-GB" sz="1400" dirty="0"/>
              <a:t>/#/), </a:t>
            </a:r>
          </a:p>
        </p:txBody>
      </p:sp>
    </p:spTree>
    <p:extLst>
      <p:ext uri="{BB962C8B-B14F-4D97-AF65-F5344CB8AC3E}">
        <p14:creationId xmlns:p14="http://schemas.microsoft.com/office/powerpoint/2010/main" val="5568937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Networks can be used to represent different aspects of the built and social structure of cities</a:t>
            </a:r>
          </a:p>
          <a:p>
            <a:r>
              <a:rPr lang="en-GB" dirty="0" smtClean="0"/>
              <a:t>The properties of networks can be rendered visible through Visualization and descriptive analysis</a:t>
            </a:r>
          </a:p>
          <a:p>
            <a:r>
              <a:rPr lang="en-GB" dirty="0" smtClean="0"/>
              <a:t>They have a range of </a:t>
            </a:r>
            <a:r>
              <a:rPr lang="en-GB" smtClean="0"/>
              <a:t>different applications within urban areas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047197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for </a:t>
            </a:r>
            <a:r>
              <a:rPr lang="en-US" dirty="0" smtClean="0"/>
              <a:t>Interaction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Space within a city is connected by physical </a:t>
            </a:r>
            <a:r>
              <a:rPr lang="en-US" dirty="0" smtClean="0"/>
              <a:t>networks</a:t>
            </a:r>
          </a:p>
          <a:p>
            <a:pPr lvl="1"/>
            <a:r>
              <a:rPr lang="en-US" dirty="0" smtClean="0"/>
              <a:t>Aim </a:t>
            </a:r>
            <a:r>
              <a:rPr lang="en-US" dirty="0"/>
              <a:t>to enhance accessibility and are typically configured to support various forms of </a:t>
            </a:r>
            <a:r>
              <a:rPr lang="en-US" dirty="0" smtClean="0"/>
              <a:t>transportation infrastructure</a:t>
            </a:r>
          </a:p>
          <a:p>
            <a:r>
              <a:rPr lang="en-US" dirty="0" smtClean="0"/>
              <a:t>What other types of networks may exist in cities?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9150" y="1825625"/>
            <a:ext cx="3886200" cy="260119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629150" y="4698164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Streets form a network within Los Angeles that split and connect parcels of land </a:t>
            </a:r>
          </a:p>
          <a:p>
            <a:r>
              <a:rPr lang="en-GB" sz="1400" dirty="0"/>
              <a:t>Source: Photograph by Doc </a:t>
            </a:r>
            <a:r>
              <a:rPr lang="en-GB" sz="1400" dirty="0" err="1"/>
              <a:t>Searls</a:t>
            </a:r>
            <a:r>
              <a:rPr lang="en-GB" sz="1400" dirty="0"/>
              <a:t> CC BY 2.0 (Flickr) </a:t>
            </a:r>
          </a:p>
        </p:txBody>
      </p:sp>
    </p:spTree>
    <p:extLst>
      <p:ext uri="{BB962C8B-B14F-4D97-AF65-F5344CB8AC3E}">
        <p14:creationId xmlns:p14="http://schemas.microsoft.com/office/powerpoint/2010/main" val="2002426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Network Structure</a:t>
            </a:r>
            <a:endParaRPr lang="en-GB" dirty="0"/>
          </a:p>
        </p:txBody>
      </p:sp>
      <p:sp>
        <p:nvSpPr>
          <p:cNvPr id="7" name="Oval 6"/>
          <p:cNvSpPr/>
          <p:nvPr/>
        </p:nvSpPr>
        <p:spPr>
          <a:xfrm>
            <a:off x="2191376" y="3884455"/>
            <a:ext cx="464949" cy="464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/>
          <p:cNvSpPr/>
          <p:nvPr/>
        </p:nvSpPr>
        <p:spPr>
          <a:xfrm>
            <a:off x="5691409" y="2381807"/>
            <a:ext cx="464949" cy="464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/>
          <p:cNvSpPr/>
          <p:nvPr/>
        </p:nvSpPr>
        <p:spPr>
          <a:xfrm>
            <a:off x="4764095" y="4442394"/>
            <a:ext cx="464949" cy="464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3955600" y="3308435"/>
            <a:ext cx="464949" cy="464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/>
          <p:cNvCxnSpPr>
            <a:stCxn id="7" idx="6"/>
            <a:endCxn id="10" idx="2"/>
          </p:cNvCxnSpPr>
          <p:nvPr/>
        </p:nvCxnSpPr>
        <p:spPr>
          <a:xfrm flipV="1">
            <a:off x="2656325" y="3540910"/>
            <a:ext cx="1299275" cy="576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6"/>
            <a:endCxn id="8" idx="3"/>
          </p:cNvCxnSpPr>
          <p:nvPr/>
        </p:nvCxnSpPr>
        <p:spPr>
          <a:xfrm flipV="1">
            <a:off x="4420549" y="2778666"/>
            <a:ext cx="1338950" cy="7622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0" idx="6"/>
            <a:endCxn id="9" idx="0"/>
          </p:cNvCxnSpPr>
          <p:nvPr/>
        </p:nvCxnSpPr>
        <p:spPr>
          <a:xfrm>
            <a:off x="4420549" y="3540910"/>
            <a:ext cx="576021" cy="9014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8" idx="3"/>
            <a:endCxn id="9" idx="0"/>
          </p:cNvCxnSpPr>
          <p:nvPr/>
        </p:nvCxnSpPr>
        <p:spPr>
          <a:xfrm flipH="1">
            <a:off x="4996570" y="2778666"/>
            <a:ext cx="762929" cy="16637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424807" y="4913695"/>
            <a:ext cx="1428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Node, </a:t>
            </a:r>
            <a:r>
              <a:rPr lang="en-GB" dirty="0"/>
              <a:t>vertex </a:t>
            </a:r>
          </a:p>
        </p:txBody>
      </p:sp>
      <p:sp>
        <p:nvSpPr>
          <p:cNvPr id="30" name="Oval 29"/>
          <p:cNvSpPr/>
          <p:nvPr/>
        </p:nvSpPr>
        <p:spPr>
          <a:xfrm>
            <a:off x="6959858" y="4818078"/>
            <a:ext cx="464949" cy="4649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Straight Connector 30"/>
          <p:cNvCxnSpPr/>
          <p:nvPr/>
        </p:nvCxnSpPr>
        <p:spPr>
          <a:xfrm flipH="1">
            <a:off x="6940021" y="5585524"/>
            <a:ext cx="494291" cy="518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434312" y="5659971"/>
            <a:ext cx="1581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Edge, face, link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424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5729" y="635430"/>
            <a:ext cx="7032541" cy="54459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0" y="608136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/>
              <a:t>Some examples of networks of human activities within urban areas and their organization as nodes and edges </a:t>
            </a:r>
          </a:p>
        </p:txBody>
      </p:sp>
    </p:spTree>
    <p:extLst>
      <p:ext uri="{BB962C8B-B14F-4D97-AF65-F5344CB8AC3E}">
        <p14:creationId xmlns:p14="http://schemas.microsoft.com/office/powerpoint/2010/main" val="42013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Inputs to a Network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13152" y="1825625"/>
            <a:ext cx="38862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Table </a:t>
            </a:r>
            <a:r>
              <a:rPr lang="en-US" dirty="0"/>
              <a:t>detailing nodes and their </a:t>
            </a:r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Weighted or Unweighted</a:t>
            </a:r>
          </a:p>
          <a:p>
            <a:pPr lvl="1"/>
            <a:r>
              <a:rPr lang="en-US" dirty="0" smtClean="0"/>
              <a:t>Long or short format</a:t>
            </a:r>
          </a:p>
          <a:p>
            <a:pPr lvl="1"/>
            <a:r>
              <a:rPr lang="en-US" dirty="0" smtClean="0"/>
              <a:t>Directed or undirected</a:t>
            </a:r>
          </a:p>
          <a:p>
            <a:r>
              <a:rPr lang="en-US" dirty="0" smtClean="0"/>
              <a:t>Various graph file formats</a:t>
            </a:r>
          </a:p>
          <a:p>
            <a:pPr lvl="1"/>
            <a:r>
              <a:rPr lang="en-US" dirty="0" smtClean="0"/>
              <a:t>GML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Networks can be constructed</a:t>
            </a:r>
            <a:r>
              <a:rPr lang="en-US" dirty="0"/>
              <a:t>, analyzed, and visualized using many </a:t>
            </a:r>
            <a:r>
              <a:rPr lang="en-US" dirty="0" smtClean="0"/>
              <a:t>different </a:t>
            </a:r>
            <a:r>
              <a:rPr lang="en-US" dirty="0"/>
              <a:t>software packages 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9150" y="2898796"/>
            <a:ext cx="3886200" cy="220499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888963" y="5103792"/>
            <a:ext cx="274068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 smtClean="0"/>
              <a:t>Wide and </a:t>
            </a:r>
            <a:r>
              <a:rPr lang="en-GB" sz="1400" dirty="0"/>
              <a:t>long-format input tables </a:t>
            </a:r>
          </a:p>
        </p:txBody>
      </p:sp>
    </p:spTree>
    <p:extLst>
      <p:ext uri="{BB962C8B-B14F-4D97-AF65-F5344CB8AC3E}">
        <p14:creationId xmlns:p14="http://schemas.microsoft.com/office/powerpoint/2010/main" val="871971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Network Software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20" y="1690689"/>
            <a:ext cx="8534400" cy="3479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0" y="5415082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Some examples of network analysis and visualization software tools </a:t>
            </a:r>
          </a:p>
        </p:txBody>
      </p:sp>
    </p:spTree>
    <p:extLst>
      <p:ext uri="{BB962C8B-B14F-4D97-AF65-F5344CB8AC3E}">
        <p14:creationId xmlns:p14="http://schemas.microsoft.com/office/powerpoint/2010/main" val="2028798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Network </a:t>
            </a:r>
            <a:r>
              <a:rPr lang="en-GB" dirty="0"/>
              <a:t>V</a:t>
            </a:r>
            <a:r>
              <a:rPr lang="en-GB" dirty="0" smtClean="0"/>
              <a:t>isualization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2141941"/>
          </a:xfrm>
        </p:spPr>
        <p:txBody>
          <a:bodyPr/>
          <a:lstStyle/>
          <a:p>
            <a:r>
              <a:rPr lang="en-US" dirty="0"/>
              <a:t>The vast majority of network analysis tools will enable visualization of nodes and edges, often with a number of common style options including color, markers </a:t>
            </a:r>
            <a:r>
              <a:rPr lang="en-US"/>
              <a:t>of </a:t>
            </a:r>
            <a:r>
              <a:rPr lang="en-US" smtClean="0"/>
              <a:t>directionality</a:t>
            </a:r>
            <a:r>
              <a:rPr lang="en-US" dirty="0"/>
              <a:t>, or scaling of edges by different widths.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7407" y="3790267"/>
            <a:ext cx="6042294" cy="24770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78554" y="6182986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A directional and weighted network comprising nodes and edges displayed using three different layout algorithms </a:t>
            </a:r>
          </a:p>
        </p:txBody>
      </p:sp>
    </p:spTree>
    <p:extLst>
      <p:ext uri="{BB962C8B-B14F-4D97-AF65-F5344CB8AC3E}">
        <p14:creationId xmlns:p14="http://schemas.microsoft.com/office/powerpoint/2010/main" val="69971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Network </a:t>
            </a:r>
            <a:r>
              <a:rPr lang="en-GB" dirty="0" smtClean="0"/>
              <a:t>Visualization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450" y="1690689"/>
            <a:ext cx="6769100" cy="3835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69403" y="5942567"/>
            <a:ext cx="58506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/>
              <a:t>Gephi</a:t>
            </a:r>
            <a:r>
              <a:rPr lang="en-GB" sz="1400" dirty="0"/>
              <a:t> is used to plot a network of Liverpool internal commuting as recorded in the Census of the Population. Nodes are organized by their geographic locations and represent census zone geography </a:t>
            </a:r>
          </a:p>
        </p:txBody>
      </p:sp>
    </p:spTree>
    <p:extLst>
      <p:ext uri="{BB962C8B-B14F-4D97-AF65-F5344CB8AC3E}">
        <p14:creationId xmlns:p14="http://schemas.microsoft.com/office/powerpoint/2010/main" val="981882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8088</TotalTime>
  <Words>800</Words>
  <Application>Microsoft Macintosh PowerPoint</Application>
  <PresentationFormat>On-screen Show (4:3)</PresentationFormat>
  <Paragraphs>81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Calibri Light</vt:lpstr>
      <vt:lpstr>Arial</vt:lpstr>
      <vt:lpstr>Office Theme</vt:lpstr>
      <vt:lpstr>Network Analysis</vt:lpstr>
      <vt:lpstr>Learning Objectives</vt:lpstr>
      <vt:lpstr>Space for Interaction</vt:lpstr>
      <vt:lpstr>Network Structure</vt:lpstr>
      <vt:lpstr>PowerPoint Presentation</vt:lpstr>
      <vt:lpstr>Inputs to a Network</vt:lpstr>
      <vt:lpstr>Network Software</vt:lpstr>
      <vt:lpstr>Network Visualization </vt:lpstr>
      <vt:lpstr>Network Visualization</vt:lpstr>
      <vt:lpstr>Describing a Network</vt:lpstr>
      <vt:lpstr>Describing a Network</vt:lpstr>
      <vt:lpstr>Describing a Network</vt:lpstr>
      <vt:lpstr>Mobility and Human Dynamics</vt:lpstr>
      <vt:lpstr>Mobility and Human Dynamics</vt:lpstr>
      <vt:lpstr>Mobility and Human Dynamics</vt:lpstr>
      <vt:lpstr>Mobility and Human Dynamics</vt:lpstr>
      <vt:lpstr>Disruptive Effects of Networks</vt:lpstr>
      <vt:lpstr>Disruptive Effects of Networks</vt:lpstr>
      <vt:lpstr>Networks and Urban Morphology</vt:lpstr>
      <vt:lpstr>Networks and Urban Morphology</vt:lpstr>
      <vt:lpstr>Networks and Human Progress</vt:lpstr>
      <vt:lpstr>PowerPoint Presentation</vt:lpstr>
      <vt:lpstr>Conclusions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Singleton, Alexander</dc:creator>
  <cp:lastModifiedBy>Singleton, Alexander</cp:lastModifiedBy>
  <cp:revision>412</cp:revision>
  <dcterms:created xsi:type="dcterms:W3CDTF">2017-09-18T06:06:42Z</dcterms:created>
  <dcterms:modified xsi:type="dcterms:W3CDTF">2017-10-05T12:24:27Z</dcterms:modified>
</cp:coreProperties>
</file>

<file path=docProps/thumbnail.jpeg>
</file>